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7" r:id="rId2"/>
    <p:sldId id="260" r:id="rId3"/>
    <p:sldId id="261" r:id="rId4"/>
    <p:sldId id="256" r:id="rId5"/>
    <p:sldId id="258" r:id="rId6"/>
    <p:sldId id="259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618"/>
    <p:restoredTop sz="94422"/>
  </p:normalViewPr>
  <p:slideViewPr>
    <p:cSldViewPr snapToGrid="0" snapToObjects="1" showGuides="1">
      <p:cViewPr varScale="1">
        <p:scale>
          <a:sx n="124" d="100"/>
          <a:sy n="124" d="100"/>
        </p:scale>
        <p:origin x="1600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5FF14C9-0F9D-B94F-9876-E3961528263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D4DD50-FE3D-2F4B-B6F0-42F7B2A383F0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22C327-77D3-8344-8A72-1FB8140EB214}" type="datetimeFigureOut">
              <a:rPr lang="en-US" smtClean="0"/>
              <a:t>3/15/19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13D6BEE-79E8-CB47-B0C4-6E764245A6D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370B3C5-FFF6-524F-B932-EAA7D71831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D5FEAE-808D-1648-B6B2-23452C2332D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BA4325-9E27-F546-A242-21C82B0359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B35DAF-A0C2-0A49-8035-0B6A303B14B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Spent = lymphocytes? Sperm/egg outside follicle = spawned;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EEC24-4FFB-6E4D-9B31-BFCA593B7E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695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C72D-48FB-C64D-AC8F-23519CF6E7F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459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C72D-48FB-C64D-AC8F-23519CF6E7F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30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C72D-48FB-C64D-AC8F-23519CF6E7F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539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C72D-48FB-C64D-AC8F-23519CF6E7F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198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C72D-48FB-C64D-AC8F-23519CF6E7F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968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C72D-48FB-C64D-AC8F-23519CF6E7F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423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C72D-48FB-C64D-AC8F-23519CF6E7F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303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C72D-48FB-C64D-AC8F-23519CF6E7F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25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C72D-48FB-C64D-AC8F-23519CF6E7F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025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C72D-48FB-C64D-AC8F-23519CF6E7F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839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C72D-48FB-C64D-AC8F-23519CF6E7F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093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7AC72D-48FB-C64D-AC8F-23519CF6E7F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1101B4-C3A4-C941-9EA4-43E7A02C4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86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bertsLab/resources/issues/549" TargetMode="External"/><Relationship Id="rId2" Type="http://schemas.openxmlformats.org/officeDocument/2006/relationships/hyperlink" Target="https://docs.google.com/spreadsheets/d/141txdaWqzaHOwKu_xd1aVrWGX6-wojHUhPrtL8XOmAU/edit?usp=sharin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13894-8031-8045-9CF0-6533E2D38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Proteomics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555CAA-1640-2B42-BC9E-B95283E955CF}"/>
              </a:ext>
            </a:extLst>
          </p:cNvPr>
          <p:cNvSpPr txBox="1"/>
          <p:nvPr/>
        </p:nvSpPr>
        <p:spPr>
          <a:xfrm>
            <a:off x="291833" y="1773382"/>
            <a:ext cx="8230971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EXPERIMENT: </a:t>
            </a:r>
            <a:r>
              <a:rPr lang="en-US" dirty="0"/>
              <a:t>Oyster seed exposed to 23C and 29C; 5 sample time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STATS: </a:t>
            </a:r>
            <a:r>
              <a:rPr lang="en-US" dirty="0"/>
              <a:t>determine differentially abundant proteins</a:t>
            </a:r>
            <a:endParaRPr lang="en-US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ANOVA-Simultaneous Component Analysis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Clustering, Prop test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Prop test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same-day FC analysis on </a:t>
            </a:r>
            <a:r>
              <a:rPr lang="en-US" dirty="0" err="1"/>
              <a:t>total_num_spec</a:t>
            </a:r>
            <a:r>
              <a:rPr lang="en-US" baseline="-25000" dirty="0" err="1"/>
              <a:t>protein</a:t>
            </a:r>
            <a:r>
              <a:rPr lang="en-US" dirty="0"/>
              <a:t>/</a:t>
            </a:r>
            <a:r>
              <a:rPr lang="en-US" dirty="0" err="1"/>
              <a:t>total_num_spec</a:t>
            </a:r>
            <a:r>
              <a:rPr lang="en-US" baseline="-25000" dirty="0" err="1"/>
              <a:t>sample</a:t>
            </a:r>
            <a:r>
              <a:rPr lang="en-US" dirty="0"/>
              <a:t> ratio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ChiSq</a:t>
            </a:r>
            <a:r>
              <a:rPr lang="en-US" dirty="0"/>
              <a:t>. Prop test on same-day ratios with FDR correction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NETWORK ANALYSIS: </a:t>
            </a:r>
            <a:r>
              <a:rPr lang="en-US" dirty="0"/>
              <a:t>show protein relationships and biological functions</a:t>
            </a:r>
            <a:endParaRPr lang="en-US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Node = GO slim terms and proteins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Edges = GO slim term relationships (GO semantic similarity)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495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13894-8031-8045-9CF0-6533E2D38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/>
              <a:t>Proteomics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26028D-AC39-D744-A956-D7F5B9363A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11" t="14028" r="29667" b="16447"/>
          <a:stretch/>
        </p:blipFill>
        <p:spPr>
          <a:xfrm>
            <a:off x="1500293" y="1733974"/>
            <a:ext cx="6424507" cy="49880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59D9DC-C063-CD4E-BE33-96A23082D7E3}"/>
              </a:ext>
            </a:extLst>
          </p:cNvPr>
          <p:cNvSpPr txBox="1"/>
          <p:nvPr/>
        </p:nvSpPr>
        <p:spPr>
          <a:xfrm>
            <a:off x="3217334" y="1337733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GO SLIM TERM CLUSTERS</a:t>
            </a:r>
          </a:p>
        </p:txBody>
      </p:sp>
    </p:spTree>
    <p:extLst>
      <p:ext uri="{BB962C8B-B14F-4D97-AF65-F5344CB8AC3E}">
        <p14:creationId xmlns:p14="http://schemas.microsoft.com/office/powerpoint/2010/main" val="299201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13894-8031-8045-9CF0-6533E2D38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/>
              <a:t>Proteomics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6A20CC-FD43-4E4A-B1B7-BB463A6BE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8195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92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6D47BCF-6754-B34C-933C-1E823A51D6EA}"/>
              </a:ext>
            </a:extLst>
          </p:cNvPr>
          <p:cNvSpPr txBox="1"/>
          <p:nvPr/>
        </p:nvSpPr>
        <p:spPr>
          <a:xfrm>
            <a:off x="1898072" y="401781"/>
            <a:ext cx="56587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BS-sequencing on low input DNA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D6F0CC-F923-E341-8DC5-BF984334CB79}"/>
              </a:ext>
            </a:extLst>
          </p:cNvPr>
          <p:cNvSpPr txBox="1"/>
          <p:nvPr/>
        </p:nvSpPr>
        <p:spPr>
          <a:xfrm>
            <a:off x="245255" y="1928353"/>
            <a:ext cx="245179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Diagenode's</a:t>
            </a:r>
            <a:r>
              <a:rPr lang="en-US" b="1" dirty="0"/>
              <a:t> RRBS kit</a:t>
            </a:r>
          </a:p>
          <a:p>
            <a:pPr algn="ctr"/>
            <a:r>
              <a:rPr lang="en-US" sz="1600" dirty="0"/>
              <a:t>Mac used for 100ng </a:t>
            </a:r>
            <a:r>
              <a:rPr lang="en-US" sz="1600" dirty="0" err="1"/>
              <a:t>O.mykiss</a:t>
            </a:r>
            <a:r>
              <a:rPr lang="en-US" sz="1600" dirty="0"/>
              <a:t> samples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E72E7D-AAC8-2445-AFC4-3F8844F99277}"/>
              </a:ext>
            </a:extLst>
          </p:cNvPr>
          <p:cNvSpPr txBox="1"/>
          <p:nvPr/>
        </p:nvSpPr>
        <p:spPr>
          <a:xfrm>
            <a:off x="4385733" y="1070150"/>
            <a:ext cx="37026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Swift</a:t>
            </a:r>
          </a:p>
          <a:p>
            <a:pPr algn="ctr"/>
            <a:r>
              <a:rPr lang="en-US" dirty="0"/>
              <a:t>(</a:t>
            </a:r>
            <a:r>
              <a:rPr lang="en-US" dirty="0" err="1"/>
              <a:t>Chongyuan</a:t>
            </a:r>
            <a:r>
              <a:rPr lang="en-US" dirty="0"/>
              <a:t> Luo </a:t>
            </a:r>
            <a:r>
              <a:rPr lang="en-US" i="1" dirty="0"/>
              <a:t>et al. Science </a:t>
            </a:r>
            <a:r>
              <a:rPr lang="en-US" dirty="0"/>
              <a:t>2017)</a:t>
            </a:r>
          </a:p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E9DC5FA-D22F-3B4A-BB8E-F29DFB9E5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0387" y="1678466"/>
            <a:ext cx="2725827" cy="295920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FF3CC48-FA2F-0A49-96C4-61083B609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7493" y="1676404"/>
            <a:ext cx="2035548" cy="314959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1371396-7402-2B41-B461-29FC47A1AC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8666" y="4659525"/>
            <a:ext cx="2812596" cy="126714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9305497-DF62-2B4C-9F26-BD3156E7AE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4933" y="5977471"/>
            <a:ext cx="3692270" cy="817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562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492FE-F17F-D942-AE9C-40255C272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Geoduck </a:t>
            </a:r>
            <a:r>
              <a:rPr lang="en-US" dirty="0" err="1"/>
              <a:t>Broodstock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C230C-06E6-554D-B181-735875373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778375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EXPERIMENT: </a:t>
            </a:r>
            <a:r>
              <a:rPr lang="en-US" dirty="0"/>
              <a:t>variable low pH vs. ambient (6 weeks)</a:t>
            </a:r>
          </a:p>
          <a:p>
            <a:pPr lvl="1"/>
            <a:r>
              <a:rPr lang="en-US" dirty="0"/>
              <a:t>Upcoming events:</a:t>
            </a:r>
          </a:p>
          <a:p>
            <a:pPr lvl="2"/>
            <a:r>
              <a:rPr lang="en-US" sz="1600" dirty="0"/>
              <a:t>March 12 sample hemolymph, gonad(just to gender type), siphon(?)</a:t>
            </a:r>
          </a:p>
          <a:p>
            <a:pPr lvl="2"/>
            <a:r>
              <a:rPr lang="en-US" sz="1600" dirty="0"/>
              <a:t>March 13 last spawn</a:t>
            </a:r>
          </a:p>
          <a:p>
            <a:pPr lvl="3"/>
            <a:r>
              <a:rPr lang="en-US" sz="1400" dirty="0"/>
              <a:t>Strip spawn</a:t>
            </a:r>
          </a:p>
          <a:p>
            <a:pPr lvl="3"/>
            <a:r>
              <a:rPr lang="en-US" sz="1400" dirty="0"/>
              <a:t>Gonad slice for </a:t>
            </a:r>
            <a:r>
              <a:rPr lang="en-US" sz="1400" dirty="0" err="1"/>
              <a:t>histo</a:t>
            </a:r>
            <a:r>
              <a:rPr lang="en-US" sz="1400" dirty="0"/>
              <a:t>?</a:t>
            </a:r>
          </a:p>
          <a:p>
            <a:r>
              <a:rPr lang="en-US" sz="2600" b="1" dirty="0"/>
              <a:t>EXPERIMENT: </a:t>
            </a:r>
            <a:r>
              <a:rPr lang="en-US" sz="2600" dirty="0"/>
              <a:t>constant low pH vs. ambient (~12 weeks)</a:t>
            </a:r>
          </a:p>
          <a:p>
            <a:pPr lvl="1"/>
            <a:r>
              <a:rPr lang="en-US" sz="2200" dirty="0"/>
              <a:t>saw wasting phenotype (catabolized siphons) in low pH</a:t>
            </a:r>
          </a:p>
          <a:p>
            <a:pPr lvl="1"/>
            <a:r>
              <a:rPr lang="en-US" sz="2200" dirty="0"/>
              <a:t>histology from 2 time points- low pH delays gametogenesis</a:t>
            </a:r>
          </a:p>
          <a:p>
            <a:pPr lvl="1"/>
            <a:r>
              <a:rPr lang="en-US" sz="2200" dirty="0"/>
              <a:t>need to determine assays to do with freezer samples</a:t>
            </a:r>
          </a:p>
          <a:p>
            <a:pPr lvl="2"/>
            <a:r>
              <a:rPr lang="en-US" sz="1700" dirty="0"/>
              <a:t>Samples </a:t>
            </a:r>
          </a:p>
          <a:p>
            <a:pPr lvl="3"/>
            <a:r>
              <a:rPr lang="en-US" sz="1500" dirty="0"/>
              <a:t>temporal hemolymph samples</a:t>
            </a:r>
          </a:p>
          <a:p>
            <a:pPr lvl="3"/>
            <a:r>
              <a:rPr lang="en-US" sz="1500" dirty="0"/>
              <a:t>end-of-experiment samples (ctenidia, gonad, siphon, eggs, some </a:t>
            </a:r>
            <a:r>
              <a:rPr lang="en-US" sz="1500" dirty="0" err="1"/>
              <a:t>fert</a:t>
            </a:r>
            <a:r>
              <a:rPr lang="en-US" sz="1500" dirty="0"/>
              <a:t>. eggs)</a:t>
            </a:r>
          </a:p>
          <a:p>
            <a:pPr lvl="2"/>
            <a:r>
              <a:rPr lang="en-US" sz="1700" dirty="0"/>
              <a:t>Assays</a:t>
            </a:r>
          </a:p>
          <a:p>
            <a:pPr lvl="3"/>
            <a:r>
              <a:rPr lang="en-US" sz="1500" dirty="0"/>
              <a:t>Glycogen assay</a:t>
            </a:r>
          </a:p>
          <a:p>
            <a:pPr lvl="3"/>
            <a:r>
              <a:rPr lang="en-US" sz="1500" dirty="0"/>
              <a:t>qPCR</a:t>
            </a:r>
          </a:p>
          <a:p>
            <a:pPr lvl="3"/>
            <a:r>
              <a:rPr lang="en-US" sz="1500" dirty="0"/>
              <a:t>Epigenetics</a:t>
            </a:r>
          </a:p>
          <a:p>
            <a:pPr lvl="3"/>
            <a:r>
              <a:rPr lang="en-US" sz="1500" dirty="0"/>
              <a:t>Transcriptomics</a:t>
            </a:r>
          </a:p>
          <a:p>
            <a:pPr lvl="3"/>
            <a:r>
              <a:rPr lang="en-US" sz="1500" dirty="0"/>
              <a:t>metabolomics</a:t>
            </a:r>
          </a:p>
          <a:p>
            <a:pPr lvl="2"/>
            <a:endParaRPr lang="en-US" sz="1600" dirty="0"/>
          </a:p>
          <a:p>
            <a:pPr lvl="2"/>
            <a:endParaRPr lang="en-US" sz="1600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039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AD987-83CC-674E-BFFB-AD317A616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Lab data catalog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260CC-C9B0-D14C-B8D9-5C722AFF7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the data from your projects to this workbook</a:t>
            </a:r>
            <a:endParaRPr lang="en-US" dirty="0">
              <a:hlinkClick r:id="rId2"/>
            </a:endParaRPr>
          </a:p>
          <a:p>
            <a:pPr lvl="1"/>
            <a:r>
              <a:rPr lang="en-US" dirty="0">
                <a:hlinkClick r:id="rId2"/>
              </a:rPr>
              <a:t>https://docs.google.com/spreadsheets/d/141txdaWqzaHOwKu_xd1aVrWGX6-wojHUhPrtL8XOmAU/edit?usp=sharing</a:t>
            </a:r>
            <a:endParaRPr lang="en-US" dirty="0"/>
          </a:p>
          <a:p>
            <a:pPr lvl="1"/>
            <a:r>
              <a:rPr lang="en-US" dirty="0"/>
              <a:t>Questions? </a:t>
            </a:r>
          </a:p>
          <a:p>
            <a:pPr lvl="2"/>
            <a:r>
              <a:rPr lang="en-US" dirty="0"/>
              <a:t>Ask on slack or </a:t>
            </a:r>
            <a:r>
              <a:rPr lang="en-US" dirty="0" err="1">
                <a:hlinkClick r:id="rId3"/>
              </a:rPr>
              <a:t>github</a:t>
            </a:r>
            <a:r>
              <a:rPr lang="en-US" dirty="0">
                <a:hlinkClick r:id="rId3"/>
              </a:rPr>
              <a:t> issue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69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1253</TotalTime>
  <Words>278</Words>
  <Application>Microsoft Macintosh PowerPoint</Application>
  <PresentationFormat>On-screen Show (4:3)</PresentationFormat>
  <Paragraphs>50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Proteomics</vt:lpstr>
      <vt:lpstr>Proteomics</vt:lpstr>
      <vt:lpstr>Proteomics</vt:lpstr>
      <vt:lpstr>PowerPoint Presentation</vt:lpstr>
      <vt:lpstr>Geoduck Broodstock</vt:lpstr>
      <vt:lpstr>Lab data catalog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Shelly A Trigg</dc:creator>
  <cp:lastModifiedBy>Shelly A Trigg</cp:lastModifiedBy>
  <cp:revision>11</cp:revision>
  <dcterms:created xsi:type="dcterms:W3CDTF">2019-03-07T22:17:33Z</dcterms:created>
  <dcterms:modified xsi:type="dcterms:W3CDTF">2019-03-15T14:52:16Z</dcterms:modified>
</cp:coreProperties>
</file>